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12" r:id="rId3"/>
    <p:sldId id="309" r:id="rId4"/>
    <p:sldId id="260" r:id="rId5"/>
    <p:sldId id="311" r:id="rId6"/>
    <p:sldId id="261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3" r:id="rId27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AB3C8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2171" autoAdjust="0"/>
  </p:normalViewPr>
  <p:slideViewPr>
    <p:cSldViewPr>
      <p:cViewPr varScale="1">
        <p:scale>
          <a:sx n="86" d="100"/>
          <a:sy n="86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034F9D-233B-4263-8801-E1637E6D2422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13613C-2B02-4A7D-B416-7B38C08C8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D81685-ADAF-489A-85B6-0D2AC1E25B87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BDAD0B1-27A4-4729-93A4-D6490E019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CDB52-CB15-40BE-BB0A-485062A05985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39BB2-4EB0-44F0-91AC-F55DDB1B2599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57F6BFB-E5DF-4D41-AD0F-097934320BAB}" type="slidenum">
              <a:rPr lang="ru-RU" sz="1200">
                <a:latin typeface="+mn-lt"/>
                <a:cs typeface="+mn-cs"/>
              </a:rPr>
              <a:pPr algn="r">
                <a:defRPr/>
              </a:pPr>
              <a:t>15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35D314E-AE43-477C-BF40-31600E9C6CC4}" type="slidenum">
              <a:rPr lang="ru-RU" sz="1200">
                <a:latin typeface="+mn-lt"/>
                <a:cs typeface="+mn-cs"/>
              </a:rPr>
              <a:pPr algn="r">
                <a:defRPr/>
              </a:pPr>
              <a:t>24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E460-00E8-4E31-B7A9-2726ECD99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F573-66F1-4CC0-AD9F-88C278895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4C1E-400C-42BD-A328-9A7972197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65A3-FF95-4823-B5B9-874BE2EFB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06CE-3412-42E9-821F-7F4A3ED73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4983-6A4D-4B5F-8707-791F2187B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CCAB-8E9B-427D-8000-E606FF6CB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C52A-D8B4-4993-BD6F-225F574A9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5F8F-98ED-4D72-B29F-FD16BA6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1F59-F197-4EAC-942C-7CED0C7C8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F56B-FF54-4700-9BD2-3ADDC0CAD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B77AD04A-2F63-4C4C-80F8-6E29CE22B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Vse_kto_hochet_-_Tiki_-tak-tak-tak_CHasy_(iPlayer.fm)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2986088"/>
          </a:xfrm>
        </p:spPr>
        <p:txBody>
          <a:bodyPr/>
          <a:lstStyle/>
          <a:p>
            <a:r>
              <a:rPr lang="ru-RU" b="1" smtClean="0"/>
              <a:t>Система работы в ДОУ по</a:t>
            </a:r>
            <a:br>
              <a:rPr lang="ru-RU" b="1" smtClean="0"/>
            </a:br>
            <a:r>
              <a:rPr lang="ru-RU" b="1" smtClean="0"/>
              <a:t>формированию</a:t>
            </a:r>
            <a:br>
              <a:rPr lang="ru-RU" b="1" smtClean="0"/>
            </a:br>
            <a:r>
              <a:rPr lang="ru-RU" b="1" smtClean="0"/>
              <a:t>толерантного сознания</a:t>
            </a:r>
            <a:br>
              <a:rPr lang="ru-RU" b="1" smtClean="0"/>
            </a:br>
            <a:r>
              <a:rPr lang="ru-RU" b="1" smtClean="0"/>
              <a:t>участников</a:t>
            </a:r>
            <a:br>
              <a:rPr lang="ru-RU" b="1" smtClean="0"/>
            </a:br>
            <a:r>
              <a:rPr lang="ru-RU" b="1" smtClean="0"/>
              <a:t>образовательного процесса</a:t>
            </a:r>
            <a:endParaRPr lang="ru-RU" smtClean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260350"/>
            <a:ext cx="6400800" cy="790575"/>
          </a:xfrm>
        </p:spPr>
        <p:txBody>
          <a:bodyPr/>
          <a:lstStyle/>
          <a:p>
            <a:r>
              <a:rPr lang="ru-RU" sz="1800" smtClean="0"/>
              <a:t>МБДОУ «Березка» с.Червоное Сакского района Республики Крым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890588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Систематизация знаний детей о людях разных национальностей, их деятельности, культуре.</a:t>
            </a:r>
            <a:endParaRPr lang="ru-RU" sz="2000" smtClean="0">
              <a:solidFill>
                <a:srgbClr val="C00000"/>
              </a:solidFill>
            </a:endParaRPr>
          </a:p>
        </p:txBody>
      </p:sp>
      <p:sp>
        <p:nvSpPr>
          <p:cNvPr id="25602" name="Объект 3"/>
          <p:cNvSpPr>
            <a:spLocks noGrp="1"/>
          </p:cNvSpPr>
          <p:nvPr>
            <p:ph idx="1"/>
          </p:nvPr>
        </p:nvSpPr>
        <p:spPr>
          <a:xfrm>
            <a:off x="571500" y="1714500"/>
            <a:ext cx="8215313" cy="4714875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использование культурного пространства села</a:t>
            </a: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, города, края</a:t>
            </a:r>
            <a:r>
              <a:rPr lang="ru-RU" sz="200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создание предметно - развивающей среды;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расширение представлений об истоках культурно-этнического многообразия, празднование национальных праздников, общение с представителями разных национальностей;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 знакомство с произведениями декоративно-прикладного искусства, живописью, предметами быта;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устное народное творчество, художественная литература;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организация творческой деятельности детей и взрослых;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организация выставок и мини-музеев;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народная игра, народная игрушка и национальная кукла.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358187" cy="1214438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   Первой разновидностью культуры, к которой приобщается ребенок, является народная культура.          Детский фольклор – сложная многоликая система произведений, включающая в себя «поэзию пестования»: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785813" y="214313"/>
            <a:ext cx="7772400" cy="642937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РАННИЙ ВОЗРАСТ</a:t>
            </a: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500063" y="2357438"/>
            <a:ext cx="3286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 колыбельные песни,</a:t>
            </a:r>
          </a:p>
          <a:p>
            <a:r>
              <a:rPr lang="ru-RU" sz="2000"/>
              <a:t> пестушки,</a:t>
            </a:r>
          </a:p>
          <a:p>
            <a:r>
              <a:rPr lang="ru-RU" sz="2000"/>
              <a:t> потешки,</a:t>
            </a:r>
          </a:p>
          <a:p>
            <a:r>
              <a:rPr lang="ru-RU" sz="2000"/>
              <a:t> прибаутки,</a:t>
            </a:r>
          </a:p>
          <a:p>
            <a:r>
              <a:rPr lang="ru-RU" sz="2000"/>
              <a:t> плясовые песенки.</a:t>
            </a:r>
          </a:p>
          <a:p>
            <a:endParaRPr lang="ru-RU"/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714375" y="4143375"/>
            <a:ext cx="6500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Игры с куклой неотъемлемая часть духовной и материальной </a:t>
            </a:r>
            <a:r>
              <a:rPr lang="ru-RU" sz="2000">
                <a:solidFill>
                  <a:srgbClr val="000000"/>
                </a:solidFill>
              </a:rPr>
              <a:t>культуры народа. С ее помощью ребенок приобщается к социально-культурному опыту нации.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1838" y="4357688"/>
            <a:ext cx="14859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16113"/>
            <a:ext cx="7772400" cy="4249737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71500" y="571500"/>
            <a:ext cx="7772400" cy="43656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Младший возраст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785813" y="1143000"/>
            <a:ext cx="7572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Знакомим детей с явлениями общественной жизни:</a:t>
            </a:r>
          </a:p>
          <a:p>
            <a:r>
              <a:rPr lang="ru-RU"/>
              <a:t>- «Семья»,</a:t>
            </a:r>
          </a:p>
          <a:p>
            <a:r>
              <a:rPr lang="ru-RU"/>
              <a:t>- «Детский сад»,</a:t>
            </a:r>
          </a:p>
          <a:p>
            <a:r>
              <a:rPr lang="ru-RU"/>
              <a:t>- «Родная страна».</a:t>
            </a:r>
          </a:p>
          <a:p>
            <a:endParaRPr lang="ru-RU"/>
          </a:p>
          <a:p>
            <a:pPr>
              <a:buFont typeface="Arial" charset="0"/>
              <a:buChar char="•"/>
            </a:pPr>
            <a:r>
              <a:rPr lang="ru-RU"/>
              <a:t>Формируем способность слушать рассказы воспитателя и</a:t>
            </a:r>
          </a:p>
          <a:p>
            <a:r>
              <a:rPr lang="ru-RU"/>
              <a:t>сверстников о разных жизненных ситуациях.</a:t>
            </a:r>
          </a:p>
          <a:p>
            <a:pPr>
              <a:buFont typeface="Arial" charset="0"/>
              <a:buChar char="•"/>
            </a:pPr>
            <a:r>
              <a:rPr lang="ru-RU"/>
              <a:t>Создаем специальные игровые ситуации.</a:t>
            </a:r>
          </a:p>
          <a:p>
            <a:pPr>
              <a:buFont typeface="Arial" charset="0"/>
              <a:buChar char="•"/>
            </a:pPr>
            <a:r>
              <a:rPr lang="ru-RU"/>
              <a:t> Отмечаем государственные праздники, праздники народного</a:t>
            </a:r>
          </a:p>
          <a:p>
            <a:r>
              <a:rPr lang="ru-RU"/>
              <a:t>календаря.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714375" y="4071938"/>
            <a:ext cx="6500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Читаем русские народные сказки и сказки народов</a:t>
            </a:r>
          </a:p>
          <a:p>
            <a:r>
              <a:rPr lang="ru-RU"/>
              <a:t>мира, которые разнообразны по содержанию, объему и</a:t>
            </a:r>
          </a:p>
          <a:p>
            <a:r>
              <a:rPr lang="ru-RU"/>
              <a:t>динамичности.</a:t>
            </a: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642938" y="5000625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Знакомим детей с правилами вежливости.</a:t>
            </a:r>
          </a:p>
        </p:txBody>
      </p:sp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642938" y="5500688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Создаем специальные игровые ситуации.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363" y="4221163"/>
            <a:ext cx="12795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71500" y="2143125"/>
            <a:ext cx="8229600" cy="1214438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2000" smtClean="0"/>
              <a:t>.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571500" y="1714500"/>
            <a:ext cx="75009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Расширяем представления о семье.</a:t>
            </a:r>
          </a:p>
          <a:p>
            <a:pPr>
              <a:buFont typeface="Arial" charset="0"/>
              <a:buChar char="•"/>
            </a:pPr>
            <a:r>
              <a:rPr lang="ru-RU"/>
              <a:t> Проводим беседы о родном селе (городе), крае; подбираем фотографии, картинки с видами города.</a:t>
            </a:r>
          </a:p>
          <a:p>
            <a:pPr>
              <a:buFont typeface="Arial" charset="0"/>
              <a:buChar char="•"/>
            </a:pPr>
            <a:r>
              <a:rPr lang="ru-RU"/>
              <a:t> Формируем личное отношение ребенка к выполнению (и нарушению) принятых моральных норм.</a:t>
            </a:r>
          </a:p>
          <a:p>
            <a:pPr>
              <a:buFont typeface="Arial" charset="0"/>
              <a:buChar char="•"/>
            </a:pPr>
            <a:r>
              <a:rPr lang="ru-RU"/>
              <a:t>Воспитываем отзывчивость, скромность, желание быть справедливым, сильным, смелым; проявление чувства стыда за неблаговидный поступок.</a:t>
            </a:r>
          </a:p>
          <a:p>
            <a:pPr>
              <a:buFont typeface="Arial" charset="0"/>
              <a:buChar char="•"/>
            </a:pPr>
            <a:r>
              <a:rPr lang="ru-RU"/>
              <a:t> Формируем чувство причастности к событиям, которые происходят в семье, детском саду, стране.</a:t>
            </a:r>
          </a:p>
          <a:p>
            <a:pPr>
              <a:buFont typeface="Arial" charset="0"/>
              <a:buChar char="•"/>
            </a:pPr>
            <a:r>
              <a:rPr lang="ru-RU"/>
              <a:t> Воспитываем любовь к близким людям, Родине.</a:t>
            </a:r>
          </a:p>
          <a:p>
            <a:pPr>
              <a:buFont typeface="Arial" charset="0"/>
              <a:buChar char="•"/>
            </a:pPr>
            <a:r>
              <a:rPr lang="ru-RU"/>
              <a:t> Формируем навыки вежливого поведения.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50056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14313" y="857250"/>
            <a:ext cx="5857875" cy="4365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C00000"/>
                </a:solidFill>
                <a:latin typeface="+mn-lt"/>
                <a:cs typeface="+mn-cs"/>
              </a:rPr>
              <a:t>Средний возраст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642938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1643063"/>
            <a:ext cx="8501062" cy="3071812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 </a:t>
            </a:r>
            <a:r>
              <a:rPr lang="ru-RU" sz="2000" smtClean="0">
                <a:solidFill>
                  <a:schemeClr val="tx1"/>
                </a:solidFill>
              </a:rPr>
              <a:t>Формируем интерес к своей родословной.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 Раскрываем понятие «дружба», «взаимовыручка».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 Расширяем представления о родной стране, государственных и народных праздниках.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 Знакомим с флагом, гербом и мелодией гимна России.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 Раскрываем тему «Наша планета».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 Приобщаем к иным национальным культурам.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 Продолжаем формировать интерес к своей «малой Родине»,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к достопримечательностям родного села, культуре, традициям.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000375" y="928688"/>
            <a:ext cx="5857875" cy="4365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C00000"/>
                </a:solidFill>
                <a:latin typeface="+mn-lt"/>
                <a:cs typeface="+mn-cs"/>
              </a:rPr>
              <a:t>Старший возраст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652963"/>
            <a:ext cx="14970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654050"/>
          </a:xfrm>
        </p:spPr>
        <p:txBody>
          <a:bodyPr/>
          <a:lstStyle/>
          <a:p>
            <a:pPr marL="484188"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предметно-развивающей среды в ДОУ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611188" y="1125538"/>
            <a:ext cx="64087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</a:pP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иллюстрации, картины, демонстрационный материал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знакомящий с народами, населяющими нашу планету;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куклы в национальных костюмах;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костюмы (элементы) разных этнических групп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Росси и народов мира;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народная игра, народная игрушка и национальная кукла;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произведения декоративно-прикладного искусства,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живописи, предметы быта относящиеся к разным культурам;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семейные фотоальбомы;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мини-макеты;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дидактические игры;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картотеки пословиц о дружбе и семье, считалок, закличек…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детская художественная литература.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Толерантность и семинар\DSC05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508500"/>
            <a:ext cx="1428750" cy="2006600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1748" name="Рисунок 4" descr="DSC05484"/>
          <p:cNvPicPr>
            <a:picLocks noChangeAspect="1" noChangeArrowheads="1"/>
          </p:cNvPicPr>
          <p:nvPr/>
        </p:nvPicPr>
        <p:blipFill>
          <a:blip r:embed="rId4">
            <a:lum bright="6000" contrast="24000"/>
          </a:blip>
          <a:srcRect/>
          <a:stretch>
            <a:fillRect/>
          </a:stretch>
        </p:blipFill>
        <p:spPr bwMode="auto">
          <a:xfrm>
            <a:off x="7092950" y="765175"/>
            <a:ext cx="1571625" cy="18383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Picture 12" descr="G:\курсы этно\Фото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5396" y="2564406"/>
            <a:ext cx="1453752" cy="193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3" descr="G:\курсы этно\Фото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571625"/>
            <a:ext cx="1971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14" descr="G:\курсы этно\Фото114.jpg"/>
          <p:cNvPicPr>
            <a:picLocks noChangeAspect="1" noChangeArrowheads="1"/>
          </p:cNvPicPr>
          <p:nvPr/>
        </p:nvPicPr>
        <p:blipFill>
          <a:blip r:embed="rId3"/>
          <a:srcRect t="3114" b="3426"/>
          <a:stretch>
            <a:fillRect/>
          </a:stretch>
        </p:blipFill>
        <p:spPr bwMode="auto">
          <a:xfrm>
            <a:off x="5364163" y="3933825"/>
            <a:ext cx="3057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5" descr="G:\курсы этно\Фото115.jpg"/>
          <p:cNvPicPr>
            <a:picLocks noChangeAspect="1" noChangeArrowheads="1"/>
          </p:cNvPicPr>
          <p:nvPr/>
        </p:nvPicPr>
        <p:blipFill>
          <a:blip r:embed="rId4"/>
          <a:srcRect r="2567" b="3323"/>
          <a:stretch>
            <a:fillRect/>
          </a:stretch>
        </p:blipFill>
        <p:spPr bwMode="auto">
          <a:xfrm>
            <a:off x="684213" y="3789363"/>
            <a:ext cx="28575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6" descr="G:\курсы этно\Фото1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49275"/>
            <a:ext cx="279558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7" descr="G:\курсы этно\Фото117.jpg"/>
          <p:cNvPicPr>
            <a:picLocks noChangeAspect="1" noChangeArrowheads="1"/>
          </p:cNvPicPr>
          <p:nvPr/>
        </p:nvPicPr>
        <p:blipFill>
          <a:blip r:embed="rId6"/>
          <a:srcRect t="3448" b="3448"/>
          <a:stretch>
            <a:fillRect/>
          </a:stretch>
        </p:blipFill>
        <p:spPr bwMode="auto">
          <a:xfrm>
            <a:off x="5651500" y="692150"/>
            <a:ext cx="29051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51845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КАРТОТЕКИ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ru-RU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 descr="skf3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0000" contrast="-10000"/>
          </a:blip>
          <a:srcRect/>
          <a:stretch>
            <a:fillRect/>
          </a:stretch>
        </p:blipFill>
        <p:spPr bwMode="auto">
          <a:xfrm>
            <a:off x="618737" y="1345969"/>
            <a:ext cx="2053181" cy="2808829"/>
          </a:xfrm>
          <a:prstGeom prst="rect">
            <a:avLst/>
          </a:prstGeom>
          <a:noFill/>
        </p:spPr>
      </p:pic>
      <p:pic>
        <p:nvPicPr>
          <p:cNvPr id="34819" name="Picture 0" descr="skf2F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 bwMode="auto">
          <a:xfrm>
            <a:off x="2484438" y="2852738"/>
            <a:ext cx="19542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skf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1895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skf2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65448" y="3291898"/>
            <a:ext cx="2001062" cy="273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5"/>
          <p:cNvSpPr txBox="1">
            <a:spLocks noChangeArrowheads="1"/>
          </p:cNvSpPr>
          <p:nvPr/>
        </p:nvSpPr>
        <p:spPr bwMode="auto">
          <a:xfrm>
            <a:off x="1384300" y="203200"/>
            <a:ext cx="736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684213" y="192088"/>
            <a:ext cx="7929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формированию толерантности и ознакомлению детей дошкольного возраста </a:t>
            </a:r>
            <a:endParaRPr lang="ru-RU" sz="11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культурой и традициями народов мира</a:t>
            </a: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205038"/>
            <a:ext cx="27162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1239838" y="203200"/>
            <a:ext cx="743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2051050" y="327025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ЧТО ТЫ ЗНАЕШЬ ОБО МНЕ? »</a:t>
            </a:r>
            <a:endParaRPr lang="ru-RU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7891" name="Picture 9" descr="DSC06279"/>
          <p:cNvPicPr>
            <a:picLocks noChangeAspect="1" noChangeArrowheads="1"/>
          </p:cNvPicPr>
          <p:nvPr/>
        </p:nvPicPr>
        <p:blipFill>
          <a:blip r:embed="rId3">
            <a:lum bright="18000" contrast="36000"/>
          </a:blip>
          <a:srcRect/>
          <a:stretch>
            <a:fillRect/>
          </a:stretch>
        </p:blipFill>
        <p:spPr bwMode="auto">
          <a:xfrm>
            <a:off x="1071563" y="928688"/>
            <a:ext cx="4071937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755650" y="4149725"/>
            <a:ext cx="77041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Знакомить детей с культурой и традициями народов мира. Дать детям представление о многообразии народов, населяющих нашу планету. Воспитывать уважение, принятие и правильное понимание богатого разнообразия культур нашего мира.  Вызвать интерес и желание узнавать  что-то новое о населении нашей планеты. Формирование обобщающих понятий: народ, жилище, средства передвижения, национальный костюм  и т.д.</a:t>
            </a:r>
          </a:p>
        </p:txBody>
      </p:sp>
      <p:pic>
        <p:nvPicPr>
          <p:cNvPr id="37893" name="Picture 2" descr="㐈!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060575"/>
            <a:ext cx="24955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89588"/>
            <a:ext cx="8893175" cy="1008062"/>
          </a:xfrm>
          <a:solidFill>
            <a:schemeClr val="hlink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chemeClr val="tx1"/>
                </a:solidFill>
              </a:rPr>
              <a:t>Жаль, что отдельные телевизионные передачи влияют не лучшим образом.</a:t>
            </a:r>
            <a:r>
              <a:rPr lang="ru-RU" sz="2400" b="1" i="1" smtClean="0"/>
              <a:t> </a:t>
            </a:r>
          </a:p>
        </p:txBody>
      </p:sp>
      <p:pic>
        <p:nvPicPr>
          <p:cNvPr id="17410" name="Picture 3" descr="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549275"/>
            <a:ext cx="60118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d9b1430180f131a03db94ae622d1478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9388" y="0"/>
            <a:ext cx="35639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28813" y="339725"/>
            <a:ext cx="6357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 ПАРУ»</a:t>
            </a:r>
            <a:endParaRPr lang="ru-RU" sz="9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㐈!h"/>
          <p:cNvPicPr>
            <a:picLocks noChangeAspect="1" noChangeArrowheads="1"/>
          </p:cNvPicPr>
          <p:nvPr/>
        </p:nvPicPr>
        <p:blipFill>
          <a:blip r:embed="rId3">
            <a:lum bright="18000" contrast="30000"/>
          </a:blip>
          <a:srcRect/>
          <a:stretch>
            <a:fillRect/>
          </a:stretch>
        </p:blipFill>
        <p:spPr bwMode="auto">
          <a:xfrm>
            <a:off x="1042988" y="836613"/>
            <a:ext cx="4249737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55650" y="4076700"/>
            <a:ext cx="77041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 Закрепить  представление детей о многообразии народов,   населяющих нашу планету. Воспитывать   уважение, принятие и правильное понимание богатого разнообразия культур нашего мира.   Формировать представление - Все мы разные – разный цвет кожи, разрез глаз, одежда, но мы живем рядом  друг с  другом на одной планете - Земля наш общий дом.  Развитие памяти, внимания, мышления, речи. Расширение и активизация словаря, формирование связной грамматически правильной речи. </a:t>
            </a:r>
          </a:p>
        </p:txBody>
      </p:sp>
      <p:pic>
        <p:nvPicPr>
          <p:cNvPr id="39940" name="Picture 2" descr="DSC06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989138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1239838" y="203200"/>
            <a:ext cx="743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2500313" y="142875"/>
            <a:ext cx="5000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Кто построил этот дом?</a:t>
            </a:r>
          </a:p>
          <a:p>
            <a:pPr algn="ctr" eaLnBrk="0" hangingPunct="0"/>
            <a:r>
              <a:rPr lang="ru-RU" i="1">
                <a:latin typeface="Times New Roman" pitchFamily="18" charset="0"/>
                <a:cs typeface="Times New Roman" pitchFamily="18" charset="0"/>
              </a:rPr>
              <a:t>( для старшего дошкольного возраста)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DSC06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1563"/>
            <a:ext cx="3432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900113" y="4005263"/>
            <a:ext cx="7245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Закрепить  представление детей о многообразии народов,   населяющих нашу планету. Формировать обобщающие понятия: народ, жилище, национальный костюм  и т.д. Учить устанавливать причинно-следственные связи, делать выводы, объяснять и доказывать свое решение.</a:t>
            </a:r>
          </a:p>
        </p:txBody>
      </p:sp>
      <p:pic>
        <p:nvPicPr>
          <p:cNvPr id="41989" name="Picture 3" descr="DSC063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060575"/>
            <a:ext cx="20129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00313" y="379413"/>
            <a:ext cx="4929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/>
              <a:t>         </a:t>
            </a:r>
            <a:r>
              <a:rPr lang="ru-RU" b="1">
                <a:solidFill>
                  <a:srgbClr val="C00000"/>
                </a:solidFill>
              </a:rPr>
              <a:t>«ЦВЕТНЫЕ  ШНУРОЧКИ»</a:t>
            </a:r>
            <a:endParaRPr lang="ru-RU" sz="900">
              <a:solidFill>
                <a:srgbClr val="C00000"/>
              </a:solidFill>
            </a:endParaRPr>
          </a:p>
          <a:p>
            <a:pPr algn="ctr" eaLnBrk="0" hangingPunct="0"/>
            <a:r>
              <a:rPr lang="ru-RU" i="1"/>
              <a:t>           </a:t>
            </a:r>
            <a:r>
              <a:rPr lang="ru-RU" sz="14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DSC062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052513"/>
            <a:ext cx="4032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27088" y="4005263"/>
            <a:ext cx="7632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 Закрепить  представление детей о многообразии народов,   населяющих нашу планету. Воспитывать   уважение, принятие и правильное понимание богатого разнообразия культур нашего мира.   Формировать представление- Все мы разные, арабы, японцы, африканцы и у всех нас есть  чему поучиться. Развитие памяти, внимания, мышления, речи. Расширение и активизация словаря, формирование связной грамматически правильной речи. Формирование обобщающих понятий : народ, жилище, средства передвижения, национальный костюм  и т.д.</a:t>
            </a:r>
          </a:p>
        </p:txBody>
      </p:sp>
      <p:pic>
        <p:nvPicPr>
          <p:cNvPr id="44036" name="Picture 2" descr="DSC062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719263"/>
            <a:ext cx="2946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IMG_5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68438"/>
            <a:ext cx="7129463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4479925" y="3063875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4200">
              <a:solidFill>
                <a:srgbClr val="5C8FE9"/>
              </a:solidFill>
              <a:latin typeface="Century Gothic" pitchFamily="34" charset="0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1214438" y="642938"/>
            <a:ext cx="650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«Что означают наши имена»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2"/>
          <p:cNvSpPr>
            <a:spLocks noChangeArrowheads="1"/>
          </p:cNvSpPr>
          <p:nvPr/>
        </p:nvSpPr>
        <p:spPr bwMode="auto">
          <a:xfrm>
            <a:off x="2700338" y="1916113"/>
            <a:ext cx="3522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Толерантная личность:</a:t>
            </a:r>
            <a:endParaRPr lang="ru-RU" sz="2000"/>
          </a:p>
        </p:txBody>
      </p:sp>
      <p:sp>
        <p:nvSpPr>
          <p:cNvPr id="47106" name="Прямоугольник 3"/>
          <p:cNvSpPr>
            <a:spLocks noChangeArrowheads="1"/>
          </p:cNvSpPr>
          <p:nvPr/>
        </p:nvSpPr>
        <p:spPr bwMode="auto">
          <a:xfrm>
            <a:off x="468313" y="2492375"/>
            <a:ext cx="80645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/>
              <a:t> </a:t>
            </a:r>
            <a:r>
              <a:rPr lang="ru-RU" sz="2000"/>
              <a:t>- </a:t>
            </a:r>
            <a:r>
              <a:rPr lang="ru-RU" sz="2000" b="1"/>
              <a:t>терпимый и терпеливый;</a:t>
            </a:r>
          </a:p>
          <a:p>
            <a:pPr lvl="1"/>
            <a:r>
              <a:rPr lang="ru-RU" sz="2000" b="1"/>
              <a:t> - считающийся с чужими мнениями и интересами;</a:t>
            </a:r>
          </a:p>
          <a:p>
            <a:pPr lvl="1"/>
            <a:r>
              <a:rPr lang="ru-RU" sz="2000" b="1"/>
              <a:t> - умеющий решать конфликты путем убеждения и взаимопонимания;</a:t>
            </a:r>
          </a:p>
          <a:p>
            <a:pPr lvl="1"/>
            <a:r>
              <a:rPr lang="ru-RU" sz="2000" b="1"/>
              <a:t>- приветливый и заботливый, вежливый и деликатный;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sz="2000" b="1"/>
              <a:t> уважающий окружающих и уважаемый ими;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sz="2000" b="1"/>
              <a:t> уважающий права свои и других, умеющий слушать и слышать;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sz="2000" b="1"/>
              <a:t> заботливый, сострадающий, поддерживающий;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sz="2000" b="1"/>
              <a:t> патриот своей Родины, заботящийся о ее процветании;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sz="2000" b="1"/>
              <a:t> человек, берегущий природу и культуру;</a:t>
            </a:r>
          </a:p>
          <a:p>
            <a:pPr lvl="1">
              <a:lnSpc>
                <a:spcPct val="90000"/>
              </a:lnSpc>
            </a:pPr>
            <a:r>
              <a:rPr lang="ru-RU" sz="2000" b="1"/>
              <a:t>- трудолюбивый, успешный, независимый, счастливый.</a:t>
            </a:r>
          </a:p>
          <a:p>
            <a:pPr lvl="1"/>
            <a:endParaRPr lang="ru-RU" sz="2000" b="1"/>
          </a:p>
          <a:p>
            <a:pPr lvl="1"/>
            <a:endParaRPr lang="ru-RU" sz="20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404813"/>
            <a:ext cx="7920038" cy="1465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100" indent="-382588" algn="ctr">
              <a:buFont typeface="Wingdings 2" pitchFamily="18" charset="2"/>
              <a:buNone/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«Дружелюбие, уважение к людям разных национальностей не передаются по наследству, </a:t>
            </a:r>
          </a:p>
          <a:p>
            <a:pPr marL="419100" indent="-382588" algn="ctr">
              <a:buFont typeface="Wingdings 2" pitchFamily="18" charset="2"/>
              <a:buNone/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каждом поколении их надо воспитывать вновь и вновь, и чем раньше начинается формирование этих качеств, тем большую устойчивость они  приобретут»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492375"/>
            <a:ext cx="61817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388" y="1916113"/>
            <a:ext cx="857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3300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3300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6">
            <a:lum bright="16000"/>
          </a:blip>
          <a:srcRect/>
          <a:stretch>
            <a:fillRect/>
          </a:stretch>
        </p:blipFill>
        <p:spPr bwMode="auto">
          <a:xfrm>
            <a:off x="2268538" y="836613"/>
            <a:ext cx="446405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4" name="Rectangle 5"/>
          <p:cNvSpPr>
            <a:spLocks noChangeArrowheads="1"/>
          </p:cNvSpPr>
          <p:nvPr/>
        </p:nvSpPr>
        <p:spPr bwMode="auto">
          <a:xfrm>
            <a:off x="827088" y="4652963"/>
            <a:ext cx="7705725" cy="1552575"/>
          </a:xfrm>
          <a:prstGeom prst="rect">
            <a:avLst/>
          </a:prstGeom>
          <a:solidFill>
            <a:srgbClr val="1AB3C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cs typeface="Times New Roman" pitchFamily="18" charset="0"/>
              </a:rPr>
              <a:t>Мы больше получим, чем отдадим, если будем чаще вспоминать про то, что нас соединяет, про то, что человек становится Человеком только благодаря другому человеку.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20" name="Vse_kto_hochet_-_Tiki_-tak-tak-tak_CHas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1550" y="83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9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6207125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6207125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3913" y="6572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Прямоугольник 4"/>
          <p:cNvSpPr>
            <a:spLocks noChangeArrowheads="1"/>
          </p:cNvSpPr>
          <p:nvPr/>
        </p:nvSpPr>
        <p:spPr bwMode="auto">
          <a:xfrm>
            <a:off x="1000125" y="642938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18450" name="Прямоугольник 4"/>
          <p:cNvSpPr>
            <a:spLocks noChangeArrowheads="1"/>
          </p:cNvSpPr>
          <p:nvPr/>
        </p:nvSpPr>
        <p:spPr bwMode="auto">
          <a:xfrm>
            <a:off x="785813" y="1357313"/>
            <a:ext cx="7643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</a:endParaRPr>
          </a:p>
          <a:p>
            <a:endParaRPr lang="ru-RU"/>
          </a:p>
          <a:p>
            <a:pPr algn="ctr"/>
            <a:endParaRPr lang="ru-RU" sz="2400" b="1">
              <a:solidFill>
                <a:srgbClr val="C00000"/>
              </a:solidFill>
            </a:endParaRPr>
          </a:p>
        </p:txBody>
      </p:sp>
      <p:pic>
        <p:nvPicPr>
          <p:cNvPr id="18451" name="Picture 2" descr="C:\Users\User\Desktop\Talleyrandseated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557338"/>
            <a:ext cx="27003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Прямоугольник 21"/>
          <p:cNvSpPr>
            <a:spLocks noChangeArrowheads="1"/>
          </p:cNvSpPr>
          <p:nvPr/>
        </p:nvSpPr>
        <p:spPr bwMode="auto">
          <a:xfrm>
            <a:off x="4500563" y="2276475"/>
            <a:ext cx="2703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Шарль Морис </a:t>
            </a:r>
          </a:p>
          <a:p>
            <a:r>
              <a:rPr lang="ru-RU" b="1"/>
              <a:t>де Талейран-Перигор,</a:t>
            </a:r>
          </a:p>
          <a:p>
            <a:r>
              <a:rPr lang="ru-RU" b="1"/>
              <a:t>князь Беневентский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6715125" cy="2500313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  </a:t>
            </a:r>
            <a:r>
              <a:rPr lang="ru-RU" sz="1800" dirty="0" smtClean="0">
                <a:solidFill>
                  <a:srgbClr val="C00000"/>
                </a:solidFill>
              </a:rPr>
              <a:t>Толерантность </a:t>
            </a:r>
            <a:r>
              <a:rPr lang="ru-RU" sz="1800" dirty="0" smtClean="0">
                <a:solidFill>
                  <a:schemeClr val="tx1"/>
                </a:solidFill>
              </a:rPr>
              <a:t>–особое нравственное качество, отражающее активную социальную позицию и психологическую готовность к позитивному взаимодействию с людьми или группами иной национальной, религиозной, социальной среды, иных взглядов, мировоззрений, стилей мышления и поведения прав и основных свобод человека.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 </a:t>
            </a:r>
            <a:endParaRPr lang="ru-RU" sz="1400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642938"/>
            <a:ext cx="1581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75" y="642938"/>
            <a:ext cx="59293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kern="0" cap="all" dirty="0">
                <a:solidFill>
                  <a:srgbClr val="C00000"/>
                </a:solidFill>
                <a:latin typeface="Tahoma"/>
                <a:ea typeface="+mj-ea"/>
                <a:cs typeface="+mj-cs"/>
              </a:rPr>
              <a:t>Толерантность</a:t>
            </a:r>
            <a:r>
              <a:rPr lang="ru-RU" sz="1600" b="1" kern="0" cap="all" dirty="0">
                <a:solidFill>
                  <a:srgbClr val="04617B"/>
                </a:solidFill>
                <a:latin typeface="Tahoma"/>
                <a:ea typeface="+mj-ea"/>
                <a:cs typeface="+mj-cs"/>
              </a:rPr>
              <a:t> </a:t>
            </a:r>
            <a:r>
              <a:rPr lang="ru-RU" sz="1600" b="1" kern="0" cap="all" dirty="0">
                <a:solidFill>
                  <a:prstClr val="black"/>
                </a:solidFill>
                <a:latin typeface="Tahoma"/>
                <a:ea typeface="+mj-ea"/>
                <a:cs typeface="+mj-cs"/>
              </a:rPr>
              <a:t>– уважение, принятие и понимание богатого многообразия культур нашего мира, наших форм самовыражения и способов проявления человеческой индивидуальности.</a:t>
            </a:r>
            <a:endParaRPr lang="ru-RU" sz="1600" dirty="0"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4572000"/>
            <a:ext cx="8215312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kern="0" cap="all" dirty="0">
                <a:solidFill>
                  <a:srgbClr val="C00000"/>
                </a:solidFill>
                <a:latin typeface="Tahoma"/>
                <a:ea typeface="+mj-ea"/>
                <a:cs typeface="+mj-cs"/>
              </a:rPr>
              <a:t>Толерантность</a:t>
            </a:r>
            <a:r>
              <a:rPr lang="ru-RU" b="1" kern="0" cap="all" dirty="0">
                <a:solidFill>
                  <a:srgbClr val="04617B"/>
                </a:solidFill>
                <a:latin typeface="Tahoma"/>
                <a:ea typeface="+mj-ea"/>
                <a:cs typeface="+mj-cs"/>
              </a:rPr>
              <a:t> </a:t>
            </a:r>
            <a:r>
              <a:rPr lang="ru-RU" b="1" kern="0" cap="all" dirty="0">
                <a:solidFill>
                  <a:prstClr val="black"/>
                </a:solidFill>
                <a:latin typeface="Tahoma"/>
                <a:ea typeface="+mj-ea"/>
                <a:cs typeface="+mj-cs"/>
              </a:rPr>
              <a:t>– терпимое отношение к иным национальностям, расам, цвету кожи, полу, сексуальной ориентации, возрасту, инвалидности, языку, религии, политическим или иным мнениям, национальному или социальному происхождению, собственности и пр.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357313"/>
            <a:ext cx="8429625" cy="5500687"/>
          </a:xfrm>
        </p:spPr>
        <p:txBody>
          <a:bodyPr anchor="t"/>
          <a:lstStyle/>
          <a:p>
            <a:pPr algn="l">
              <a:defRPr/>
            </a:pPr>
            <a:r>
              <a:rPr lang="ru-RU" sz="1400" b="1" cap="all" dirty="0" smtClean="0"/>
              <a:t/>
            </a:r>
            <a:br>
              <a:rPr lang="ru-RU" sz="1400" b="1" cap="all" dirty="0" smtClean="0"/>
            </a:br>
            <a:r>
              <a:rPr lang="ru-RU" sz="1400" b="1" cap="all" dirty="0" smtClean="0"/>
              <a:t>- </a:t>
            </a:r>
            <a:r>
              <a:rPr lang="ru-RU" sz="1400" b="1" i="1" cap="all" dirty="0" err="1" smtClean="0">
                <a:solidFill>
                  <a:srgbClr val="C00000"/>
                </a:solidFill>
              </a:rPr>
              <a:t>испАНСКИЙ</a:t>
            </a:r>
            <a:r>
              <a:rPr lang="ru-RU" sz="1400" b="1" i="1" cap="all" dirty="0" smtClean="0"/>
              <a:t> – способность признавать отличные от своих собственных идеи или мнения;</a:t>
            </a:r>
            <a:br>
              <a:rPr lang="ru-RU" sz="1400" b="1" i="1" cap="all" dirty="0" smtClean="0"/>
            </a:br>
            <a:r>
              <a:rPr lang="ru-RU" sz="1400" b="1" cap="all" dirty="0" smtClean="0">
                <a:solidFill>
                  <a:srgbClr val="C00000"/>
                </a:solidFill>
              </a:rPr>
              <a:t>- </a:t>
            </a:r>
            <a:r>
              <a:rPr lang="ru-RU" sz="1400" b="1" i="1" cap="all" dirty="0" err="1" smtClean="0">
                <a:solidFill>
                  <a:srgbClr val="C00000"/>
                </a:solidFill>
              </a:rPr>
              <a:t>францУЗСКИЙ</a:t>
            </a:r>
            <a:r>
              <a:rPr lang="ru-RU" sz="1400" b="1" i="1" cap="all" dirty="0" smtClean="0">
                <a:solidFill>
                  <a:srgbClr val="C00000"/>
                </a:solidFill>
              </a:rPr>
              <a:t> </a:t>
            </a:r>
            <a:r>
              <a:rPr lang="ru-RU" sz="1400" b="1" i="1" cap="all" dirty="0" smtClean="0"/>
              <a:t>– отношение, при котором допускается, что другие могут думать или </a:t>
            </a:r>
            <a:r>
              <a:rPr lang="ru-RU" sz="1400" b="1" cap="all" dirty="0" smtClean="0"/>
              <a:t>действовать иначе, нежели ты сам;</a:t>
            </a:r>
            <a:br>
              <a:rPr lang="ru-RU" sz="1400" b="1" cap="all" dirty="0" smtClean="0"/>
            </a:br>
            <a:r>
              <a:rPr lang="ru-RU" sz="1400" b="1" cap="all" dirty="0" smtClean="0">
                <a:solidFill>
                  <a:srgbClr val="C00000"/>
                </a:solidFill>
              </a:rPr>
              <a:t>- </a:t>
            </a:r>
            <a:r>
              <a:rPr lang="ru-RU" sz="1400" b="1" i="1" cap="all" dirty="0" err="1" smtClean="0">
                <a:solidFill>
                  <a:srgbClr val="C00000"/>
                </a:solidFill>
              </a:rPr>
              <a:t>англИЙСКИЙ</a:t>
            </a:r>
            <a:r>
              <a:rPr lang="ru-RU" sz="1400" b="1" i="1" cap="all" dirty="0" smtClean="0">
                <a:solidFill>
                  <a:srgbClr val="C00000"/>
                </a:solidFill>
              </a:rPr>
              <a:t>- </a:t>
            </a:r>
            <a:r>
              <a:rPr lang="ru-RU" sz="1400" b="1" i="1" cap="all" dirty="0" smtClean="0"/>
              <a:t>готовность быть терпимым, снисходительность; допускать, разрешать, </a:t>
            </a:r>
            <a:r>
              <a:rPr lang="ru-RU" sz="1400" b="1" cap="all" dirty="0" smtClean="0"/>
              <a:t>предоставлять возможность существовать, не вмешиваясь в их дела и не ущемляя их (…) -признавать различия в религиозных воззрениях и при этом не допускать дискриминации;</a:t>
            </a:r>
            <a:br>
              <a:rPr lang="ru-RU" sz="1400" b="1" cap="all" dirty="0" smtClean="0"/>
            </a:br>
            <a:r>
              <a:rPr lang="ru-RU" sz="1400" b="1" cap="all" dirty="0" smtClean="0"/>
              <a:t>- </a:t>
            </a:r>
            <a:r>
              <a:rPr lang="ru-RU" sz="1400" b="1" i="1" cap="all" dirty="0" err="1" smtClean="0">
                <a:solidFill>
                  <a:srgbClr val="C00000"/>
                </a:solidFill>
              </a:rPr>
              <a:t>китАЙСКИЙ</a:t>
            </a:r>
            <a:r>
              <a:rPr lang="ru-RU" sz="1400" b="1" i="1" cap="all" dirty="0" smtClean="0"/>
              <a:t>- позволять, принимать, быть по отношению к другим великодушным;</a:t>
            </a:r>
            <a:br>
              <a:rPr lang="ru-RU" sz="1400" b="1" i="1" cap="all" dirty="0" smtClean="0"/>
            </a:br>
            <a:r>
              <a:rPr lang="ru-RU" sz="1400" b="1" cap="all" dirty="0" smtClean="0"/>
              <a:t>- </a:t>
            </a:r>
            <a:r>
              <a:rPr lang="ru-RU" sz="1400" b="1" i="1" cap="all" dirty="0" err="1" smtClean="0">
                <a:solidFill>
                  <a:srgbClr val="C00000"/>
                </a:solidFill>
              </a:rPr>
              <a:t>арабСКИЙ</a:t>
            </a:r>
            <a:r>
              <a:rPr lang="ru-RU" sz="1400" b="1" i="1" cap="all" dirty="0" smtClean="0"/>
              <a:t> –прощение, снисходительность, мягкость, </a:t>
            </a:r>
            <a:r>
              <a:rPr lang="ru-RU" sz="1400" b="1" cap="all" dirty="0" smtClean="0"/>
              <a:t>милосердие, сострадание, благосклонность, терпение (…), расположенность друг к другу;</a:t>
            </a:r>
            <a:br>
              <a:rPr lang="ru-RU" sz="1400" b="1" cap="all" dirty="0" smtClean="0"/>
            </a:br>
            <a:r>
              <a:rPr lang="ru-RU" sz="1400" b="1" cap="all" dirty="0" smtClean="0"/>
              <a:t>- </a:t>
            </a:r>
            <a:r>
              <a:rPr lang="ru-RU" sz="1400" b="1" i="1" cap="all" dirty="0" err="1" smtClean="0">
                <a:solidFill>
                  <a:srgbClr val="C00000"/>
                </a:solidFill>
              </a:rPr>
              <a:t>русскИЙ</a:t>
            </a:r>
            <a:r>
              <a:rPr lang="ru-RU" sz="1400" b="1" i="1" cap="all" dirty="0" smtClean="0"/>
              <a:t> – способность терпеть кого-то </a:t>
            </a:r>
            <a:r>
              <a:rPr lang="ru-RU" sz="1400" b="1" cap="all" dirty="0" smtClean="0"/>
              <a:t>(быть выдержанным, выносливым, стойким, уметь мириться с существованием чего-либо/кого-либо), т.е. допускать, принимать существование чего-то/кого-то, считаться с мнением других, быть снисходительным к чему-либо/кому-либо</a:t>
            </a:r>
            <a:endParaRPr lang="ru-RU" sz="1400" b="1" cap="all" dirty="0"/>
          </a:p>
        </p:txBody>
      </p:sp>
      <p:sp>
        <p:nvSpPr>
          <p:cNvPr id="20482" name="Текст 2"/>
          <p:cNvSpPr>
            <a:spLocks noGrp="1"/>
          </p:cNvSpPr>
          <p:nvPr>
            <p:ph type="body" idx="4294967295"/>
          </p:nvPr>
        </p:nvSpPr>
        <p:spPr>
          <a:xfrm>
            <a:off x="714375" y="428625"/>
            <a:ext cx="7772400" cy="842963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ru-RU" sz="2400" b="1" i="1" smtClean="0">
                <a:solidFill>
                  <a:srgbClr val="00B050"/>
                </a:solidFill>
              </a:rPr>
              <a:t>Толерантность – дорога к миру.</a:t>
            </a:r>
          </a:p>
          <a:p>
            <a:pPr marL="0" indent="0" algn="ctr">
              <a:buFontTx/>
              <a:buNone/>
            </a:pPr>
            <a:r>
              <a:rPr lang="ru-RU" sz="2400" i="1" smtClean="0"/>
              <a:t>                                                          </a:t>
            </a:r>
            <a:r>
              <a:rPr lang="ru-RU" sz="1600" smtClean="0"/>
              <a:t>Бетти Э.Риэрдон</a:t>
            </a:r>
            <a:endParaRPr lang="ru-RU" sz="1600" b="1" smtClean="0">
              <a:solidFill>
                <a:srgbClr val="FF000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643563"/>
            <a:ext cx="73580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71688"/>
            <a:ext cx="7772400" cy="3697287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 политическая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межнациональная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расовая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религиозная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</a:t>
            </a:r>
            <a:r>
              <a:rPr lang="ru-RU" sz="1800" dirty="0" err="1" smtClean="0">
                <a:solidFill>
                  <a:schemeClr val="tx1"/>
                </a:solidFill>
              </a:rPr>
              <a:t>гендерная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возрастная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физиологическая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образовательная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географическая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межклассовая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сексуально-ориентационная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 маргинальная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714375" y="614363"/>
            <a:ext cx="7772400" cy="117157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Исследователями выделяются 12 сфер толерантности:</a:t>
            </a:r>
            <a:br>
              <a:rPr lang="ru-RU" sz="2400" b="1" smtClean="0">
                <a:solidFill>
                  <a:srgbClr val="C00000"/>
                </a:solidFill>
              </a:rPr>
            </a:br>
            <a:endParaRPr lang="ru-RU" sz="2400" b="1" smtClean="0">
              <a:solidFill>
                <a:srgbClr val="C00000"/>
              </a:solidFill>
            </a:endParaRPr>
          </a:p>
        </p:txBody>
      </p:sp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133600"/>
            <a:ext cx="31686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285875"/>
            <a:ext cx="7772400" cy="3643313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Глава 2. Права и свободы человека и гражданина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Ст.17.1. В Российской Федерации признаются и гарантируются права и свободы человека и гражданина согласно общепризнанным принципам и нормам международного права …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Ст.19.2. Государство гарантирует равенство прав и свобод человека и гражданина независимо от пола, расы, национальности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 …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928688" y="571500"/>
            <a:ext cx="7772400" cy="71437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Конституция Российской Федерации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1600" smtClean="0">
                <a:solidFill>
                  <a:srgbClr val="002060"/>
                </a:solidFill>
              </a:rPr>
              <a:t>принята 12.12.1993г.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500563"/>
            <a:ext cx="22336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500188"/>
            <a:ext cx="8572500" cy="5000625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 … ребенку для полного и гармоничного развития его личности необходимо расти в семейном окружении, в атмосфере счастья, любви и понимания.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 … ребенок должен быть полностью подготовлен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 самостоятельной жизни в обществе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</a:t>
            </a:r>
            <a:r>
              <a:rPr lang="ru-RU" sz="2000" dirty="0" smtClean="0">
                <a:solidFill>
                  <a:srgbClr val="00B050"/>
                </a:solidFill>
              </a:rPr>
              <a:t>и воспитан(…)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2000" dirty="0" smtClean="0">
                <a:solidFill>
                  <a:srgbClr val="00B050"/>
                </a:solidFill>
              </a:rPr>
              <a:t>в духе мира,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достоинства,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терпимости,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свободы,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FF3300"/>
                </a:solidFill>
              </a:rPr>
              <a:t>                                                равенства и солидарности.</a:t>
            </a:r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722313" y="627063"/>
            <a:ext cx="7772400" cy="64135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Конвенция о правах ребенка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sz="1600" smtClean="0">
                <a:solidFill>
                  <a:srgbClr val="002060"/>
                </a:solidFill>
              </a:rPr>
              <a:t>вступила в силу 2 сентября 1990 г.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14813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571625"/>
            <a:ext cx="8129587" cy="4786313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 Ст. 136: Нарушение равенства прав и свобод человека и гражданина.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 Ст. 282: Ответственность за действия, направленные на возбуждение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- национальной и расовой вражды,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- унижение национального достоинства,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- пропаганду исключительности,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- превосходства либо неполноценности граждан по признаку их национальной или расовой принадлежности.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714375" y="642938"/>
            <a:ext cx="7772400" cy="700087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Уголовный кодекс Российской Федерации</a:t>
            </a:r>
            <a:r>
              <a:rPr lang="ru-RU" sz="2800" b="1" smtClean="0">
                <a:solidFill>
                  <a:srgbClr val="C00000"/>
                </a:solidFill>
              </a:rPr>
              <a:t/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(ст. 136, ст. 282), 13.06.1996г. № 63-Ф3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1243</TotalTime>
  <Words>1121</Words>
  <Application>Microsoft Office PowerPoint</Application>
  <PresentationFormat>Экран (4:3)</PresentationFormat>
  <Paragraphs>111</Paragraphs>
  <Slides>26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Tahoma</vt:lpstr>
      <vt:lpstr>Calibri</vt:lpstr>
      <vt:lpstr>Wingdings</vt:lpstr>
      <vt:lpstr>Times New Roman</vt:lpstr>
      <vt:lpstr>Century Gothic</vt:lpstr>
      <vt:lpstr>Wingdings 2</vt:lpstr>
      <vt:lpstr>10069046</vt:lpstr>
      <vt:lpstr>10069046</vt:lpstr>
      <vt:lpstr>Система работы в ДОУ по формированию толерантного сознания участников образовательного процесса</vt:lpstr>
      <vt:lpstr>Слайд 2</vt:lpstr>
      <vt:lpstr>Слайд 3</vt:lpstr>
      <vt:lpstr>  ТОЛЕРАНТНОСТЬ –ОСОБОЕ НРАВСТВЕННОЕ КАЧЕСТВО, ОТРАЖАЮЩЕЕ АКТИВНУЮ СОЦИАЛЬНУЮ ПОЗИЦИЮ И ПСИХОЛОГИЧЕСКУЮ ГОТОВНОСТЬ К ПОЗИТИВНОМУ ВЗАИМОДЕЙСТВИЮ С ЛЮДЬМИ ИЛИ ГРУППАМИ ИНОЙ НАЦИОНАЛЬНОЙ, РЕЛИГИОЗНОЙ, СОЦИАЛЬНОЙ СРЕДЫ, ИНЫХ ВЗГЛЯДОВ, МИРОВОЗЗРЕНИЙ, СТИЛЕЙ МЫШЛЕНИЯ И ПОВЕДЕНИЯ ПРАВ И ОСНОВНЫХ СВОБОД ЧЕЛОВЕКА.   </vt:lpstr>
      <vt:lpstr> - ИСПАНСКИЙ – СПОСОБНОСТЬ ПРИЗНАВАТЬ ОТЛИЧНЫЕ ОТ СВОИХ СОБСТВЕННЫХ ИДЕИ ИЛИ МНЕНИЯ; - ФРАНЦУЗСКИЙ – ОТНОШЕНИЕ, ПРИ КОТОРОМ ДОПУСКАЕТСЯ, ЧТО ДРУГИЕ МОГУТ ДУМАТЬ ИЛИ ДЕЙСТВОВАТЬ ИНАЧЕ, НЕЖЕЛИ ТЫ САМ; - АНГЛИЙСКИЙ- ГОТОВНОСТЬ БЫТЬ ТЕРПИМЫМ, СНИСХОДИТЕЛЬНОСТЬ; ДОПУСКАТЬ, РАЗРЕШАТЬ, ПРЕДОСТАВЛЯТЬ ВОЗМОЖНОСТЬ СУЩЕСТВОВАТЬ, НЕ ВМЕШИВАЯСЬ В ИХ ДЕЛА И НЕ УЩЕМЛЯЯ ИХ (…) -ПРИЗНАВАТЬ РАЗЛИЧИЯ В РЕЛИГИОЗНЫХ ВОЗЗРЕНИЯХ И ПРИ ЭТОМ НЕ ДОПУСКАТЬ ДИСКРИМИНАЦИИ; - КИТАЙСКИЙ- ПОЗВОЛЯТЬ, ПРИНИМАТЬ, БЫТЬ ПО ОТНОШЕНИЮ К ДРУГИМ ВЕЛИКОДУШНЫМ; - АРАБСКИЙ –ПРОЩЕНИЕ, СНИСХОДИТЕЛЬНОСТЬ, МЯГКОСТЬ, МИЛОСЕРДИЕ, СОСТРАДАНИЕ, БЛАГОСКЛОННОСТЬ, ТЕРПЕНИЕ (…), РАСПОЛОЖЕННОСТЬ ДРУГ К ДРУГУ; - РУССКИЙ – СПОСОБНОСТЬ ТЕРПЕТЬ КОГО-ТО (БЫТЬ ВЫДЕРЖАННЫМ, ВЫНОСЛИВЫМ, СТОЙКИМ, УМЕТЬ МИРИТЬСЯ С СУЩЕСТВОВАНИЕМ ЧЕГО-ЛИБО/КОГО-ЛИБО), Т.Е. ДОПУСКАТЬ, ПРИНИМАТЬ СУЩЕСТВОВАНИЕ ЧЕГО-ТО/КОГО-ТО, СЧИТАТЬСЯ С МНЕНИЕМ ДРУГИХ, БЫТЬ СНИСХОДИТЕЛЬНЫМ К ЧЕМУ-ЛИБО/КОМУ-ЛИБО</vt:lpstr>
      <vt:lpstr> ПОЛИТИЧЕСКАЯ  МЕЖНАЦИОНАЛЬНАЯ  РАСОВАЯ  РЕЛИГИОЗНАЯ  ГЕНДЕРНАЯ  ВОЗРАСТНАЯ  ФИЗИОЛОГИЧЕСКАЯ  ОБРАЗОВАТЕЛЬНАЯ  ГЕОГРАФИЧЕСКАЯ  МЕЖКЛАССОВАЯ  СЕКСУАЛЬНО-ОРИЕНТАЦИОННАЯ  МАРГИНАЛЬНАЯ</vt:lpstr>
      <vt:lpstr> ГЛАВА 2. ПРАВА И СВОБОДЫ ЧЕЛОВЕКА И ГРАЖДАНИНА  СТ.17.1. В РОССИЙСКОЙ ФЕДЕРАЦИИ ПРИЗНАЮТСЯ И ГАРАНТИРУЮТСЯ ПРАВА И СВОБОДЫ ЧЕЛОВЕКА И ГРАЖДАНИНА СОГЛАСНО ОБЩЕПРИЗНАННЫМ ПРИНЦИПАМ И НОРМАМ МЕЖДУНАРОДНОГО ПРАВА …  СТ.19.2. ГОСУДАРСТВО ГАРАНТИРУЕТ РАВЕНСТВО ПРАВ И СВОБОД ЧЕЛОВЕКА И ГРАЖДАНИНА НЕЗАВИСИМО ОТ ПОЛА, РАСЫ, НАЦИОНАЛЬНОСТИ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 … </vt:lpstr>
      <vt:lpstr>  … РЕБЕНКУ ДЛЯ ПОЛНОГО И ГАРМОНИЧНОГО РАЗВИТИЯ ЕГО ЛИЧНОСТИ НЕОБХОДИМО РАСТИ В СЕМЕЙНОМ ОКРУЖЕНИИ, В АТМОСФЕРЕ СЧАСТЬЯ, ЛЮБВИ И ПОНИМАНИЯ.   … РЕБЕНОК ДОЛЖЕН БЫТЬ ПОЛНОСТЬЮ ПОДГОТОВЛЕН К САМОСТОЯТЕЛЬНОЙ ЖИЗНИ В ОБЩЕСТВЕ             И ВОСПИТАН(…)                             В ДУХЕ МИРА,                                         ДОСТОИНСТВА,                                                    ТЕРПИМОСТИ,                                                               СВОБОДЫ,                                                 РАВЕНСТВА И СОЛИДАРНОСТИ.</vt:lpstr>
      <vt:lpstr>  СТ. 136: НАРУШЕНИЕ РАВЕНСТВА ПРАВ И СВОБОД ЧЕЛОВЕКА И ГРАЖДАНИНА.   СТ. 282: ОТВЕТСТВЕННОСТЬ ЗА ДЕЙСТВИЯ, НАПРАВЛЕННЫЕ НА ВОЗБУЖДЕНИЕ       - НАЦИОНАЛЬНОЙ И РАСОВОЙ ВРАЖДЫ,       - УНИЖЕНИЕ НАЦИОНАЛЬНОГО ДОСТОИНСТВА,       - ПРОПАГАНДУ ИСКЛЮЧИТЕЛЬНОСТИ,       - ПРЕВОСХОДСТВА ЛИБО НЕПОЛНОЦЕННОСТИ ГРАЖДАН ПО ПРИЗНАКУ ИХ НАЦИОНАЛЬНОЙ ИЛИ РАСОВОЙ ПРИНАДЛЕЖНОСТИ.</vt:lpstr>
      <vt:lpstr>Систематизация знаний детей о людях разных национальностей, их деятельности, культуре.</vt:lpstr>
      <vt:lpstr>        ПЕРВОЙ РАЗНОВИДНОСТЬЮ КУЛЬТУРЫ, К КОТОРОЙ ПРИОБЩАЕТСЯ РЕБЕНОК, ЯВЛЯЕТСЯ НАРОДНАЯ КУЛЬТУРА.          ДЕТСКИЙ ФОЛЬКЛОР – СЛОЖНАЯ МНОГОЛИКАЯ СИСТЕМА ПРОИЗВЕДЕНИЙ, ВКЛЮЧАЮЩАЯ В СЕБЯ «ПОЭЗИЮ ПЕСТОВАНИЯ»:</vt:lpstr>
      <vt:lpstr> </vt:lpstr>
      <vt:lpstr> .</vt:lpstr>
      <vt:lpstr> Формируем интерес к своей родословной.  Раскрываем понятие «дружба», «взаимовыручка».  Расширяем представления о родной стране, государственных и народных праздниках.  Знакомим с флагом, гербом и мелодией гимна России.  Раскрываем тему «Наша планета».  Приобщаем к иным национальным культурам.  Продолжаем формировать интерес к своей «малой Родине», к достопримечательностям родного села, культуре, традициям.</vt:lpstr>
      <vt:lpstr>Создание предметно-развивающей среды в ДОУ: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102</cp:revision>
  <dcterms:created xsi:type="dcterms:W3CDTF">2011-08-18T13:52:20Z</dcterms:created>
  <dcterms:modified xsi:type="dcterms:W3CDTF">2018-09-13T08:18:40Z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